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52"/>
  </p:notesMasterIdLst>
  <p:sldIdLst>
    <p:sldId id="327" r:id="rId2"/>
    <p:sldId id="262" r:id="rId3"/>
    <p:sldId id="325" r:id="rId4"/>
    <p:sldId id="326" r:id="rId5"/>
    <p:sldId id="261" r:id="rId6"/>
    <p:sldId id="264" r:id="rId7"/>
    <p:sldId id="302" r:id="rId8"/>
    <p:sldId id="305" r:id="rId9"/>
    <p:sldId id="308" r:id="rId10"/>
    <p:sldId id="274" r:id="rId11"/>
    <p:sldId id="275" r:id="rId12"/>
    <p:sldId id="276" r:id="rId13"/>
    <p:sldId id="324" r:id="rId14"/>
    <p:sldId id="263" r:id="rId15"/>
    <p:sldId id="318" r:id="rId16"/>
    <p:sldId id="319" r:id="rId17"/>
    <p:sldId id="256" r:id="rId18"/>
    <p:sldId id="268" r:id="rId19"/>
    <p:sldId id="269" r:id="rId20"/>
    <p:sldId id="310" r:id="rId21"/>
    <p:sldId id="294" r:id="rId22"/>
    <p:sldId id="323" r:id="rId23"/>
    <p:sldId id="312" r:id="rId24"/>
    <p:sldId id="313" r:id="rId25"/>
    <p:sldId id="314" r:id="rId26"/>
    <p:sldId id="309" r:id="rId27"/>
    <p:sldId id="320" r:id="rId28"/>
    <p:sldId id="321" r:id="rId29"/>
    <p:sldId id="295" r:id="rId30"/>
    <p:sldId id="306" r:id="rId31"/>
    <p:sldId id="322" r:id="rId32"/>
    <p:sldId id="296" r:id="rId33"/>
    <p:sldId id="317" r:id="rId34"/>
    <p:sldId id="311" r:id="rId35"/>
    <p:sldId id="285" r:id="rId36"/>
    <p:sldId id="287" r:id="rId37"/>
    <p:sldId id="290" r:id="rId38"/>
    <p:sldId id="298" r:id="rId39"/>
    <p:sldId id="299" r:id="rId40"/>
    <p:sldId id="288" r:id="rId41"/>
    <p:sldId id="289" r:id="rId42"/>
    <p:sldId id="315" r:id="rId43"/>
    <p:sldId id="286" r:id="rId44"/>
    <p:sldId id="330" r:id="rId45"/>
    <p:sldId id="328" r:id="rId46"/>
    <p:sldId id="331" r:id="rId47"/>
    <p:sldId id="332" r:id="rId48"/>
    <p:sldId id="333" r:id="rId49"/>
    <p:sldId id="334" r:id="rId50"/>
    <p:sldId id="278" r:id="rId51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6600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6070" autoAdjust="0"/>
  </p:normalViewPr>
  <p:slideViewPr>
    <p:cSldViewPr>
      <p:cViewPr>
        <p:scale>
          <a:sx n="75" d="100"/>
          <a:sy n="75" d="100"/>
        </p:scale>
        <p:origin x="-7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06/relationships/legacyDocTextInfo" Target="legacyDocTextInfo.bin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0.bin"/><Relationship Id="rId2" Type="http://schemas.microsoft.com/office/2006/relationships/legacyDiagramText" Target="legacyDiagramText9.bin"/><Relationship Id="rId1" Type="http://schemas.microsoft.com/office/2006/relationships/legacyDiagramText" Target="legacyDiagramText8.bin"/><Relationship Id="rId5" Type="http://schemas.microsoft.com/office/2006/relationships/legacyDiagramText" Target="legacyDiagramText12.bin"/><Relationship Id="rId4" Type="http://schemas.microsoft.com/office/2006/relationships/legacyDiagramText" Target="legacyDiagramText1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6088EA-85D5-4850-8BB9-EAB908C29D25}" type="datetimeFigureOut">
              <a:rPr lang="ru-RU"/>
              <a:pPr>
                <a:defRPr/>
              </a:pPr>
              <a:t>05.11.2014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0180CC9-E96F-4914-AF63-D3D08BC5D65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21EE63-84DF-478C-B8C7-05219785E824}" type="slidenum">
              <a:rPr lang="uk-UA" smtClean="0"/>
              <a:pPr/>
              <a:t>7</a:t>
            </a:fld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6718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323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FF728-0508-4ED1-B7CC-551B5FEBDF8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07C88-3F18-4A5B-A492-4AD137BBA8E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EC789-B37B-4919-BE35-D715F66B372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6" r:id="rId12"/>
    <p:sldLayoutId id="2147483807" r:id="rId13"/>
    <p:sldLayoutId id="2147483808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304800"/>
            <a:ext cx="6048375" cy="1828800"/>
          </a:xfrm>
          <a:solidFill>
            <a:srgbClr val="FFC00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uk-UA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Компетентнісний</a:t>
            </a:r>
            <a:r>
              <a:rPr lang="uk-UA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підхід в управлінні методичною роботою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95600" y="5029200"/>
            <a:ext cx="6048375" cy="1487488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uk-UA" i="1" dirty="0" smtClean="0">
                <a:solidFill>
                  <a:schemeClr val="bg2">
                    <a:lumMod val="75000"/>
                  </a:schemeClr>
                </a:solidFill>
              </a:rPr>
              <a:t>Оміляновська О. Н., </a:t>
            </a:r>
          </a:p>
          <a:p>
            <a:pPr algn="ctr" eaLnBrk="1" hangingPunct="1">
              <a:defRPr/>
            </a:pPr>
            <a:r>
              <a:rPr lang="uk-UA" i="1" dirty="0" smtClean="0">
                <a:solidFill>
                  <a:schemeClr val="bg2">
                    <a:lumMod val="75000"/>
                  </a:schemeClr>
                </a:solidFill>
              </a:rPr>
              <a:t>заступник директора з навчально-виховної роботи</a:t>
            </a:r>
          </a:p>
          <a:p>
            <a:pPr eaLnBrk="1" hangingPunct="1">
              <a:defRPr/>
            </a:pPr>
            <a:endParaRPr lang="uk-UA" i="1" dirty="0" smtClean="0"/>
          </a:p>
          <a:p>
            <a:pPr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09600"/>
            <a:ext cx="7423150" cy="1752600"/>
          </a:xfrm>
        </p:spPr>
        <p:txBody>
          <a:bodyPr/>
          <a:lstStyle/>
          <a:p>
            <a:pPr algn="ctr" eaLnBrk="1" hangingPunct="1"/>
            <a:r>
              <a:rPr lang="uk-UA" sz="3200" smtClean="0"/>
              <a:t>Методичний кабінет-центр підвищення професійної компетентності педагогів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000" smtClean="0"/>
              <a:t>Змінні стенди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Науково-методична література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Матеріали майданчика інновацій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Атестаційні папки-портфоліо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Періодичні видання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Куточки: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-  робота з молодими вчителями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-  з педагогічної скриньки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uk-UA" sz="2000" smtClean="0"/>
              <a:t>методична робота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uk-UA" sz="2000" smtClean="0"/>
              <a:t>виховна робота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uk-UA" sz="2000" smtClean="0"/>
              <a:t>нормативні документи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uk-UA" sz="2000" smtClean="0"/>
              <a:t>пріоритетний напрямок школи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uk-UA" sz="2000" smtClean="0"/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uk-UA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z="3200" smtClean="0"/>
              <a:t>Професійно-особистісна зрілість учителя</a:t>
            </a:r>
          </a:p>
        </p:txBody>
      </p:sp>
      <p:graphicFrame>
        <p:nvGraphicFramePr>
          <p:cNvPr id="1026" name="Diagram 3"/>
          <p:cNvGraphicFramePr>
            <a:graphicFrameLocks/>
          </p:cNvGraphicFramePr>
          <p:nvPr>
            <p:ph type="dgm" idx="1"/>
          </p:nvPr>
        </p:nvGraphicFramePr>
        <p:xfrm>
          <a:off x="304800" y="1676400"/>
          <a:ext cx="8458200" cy="4800600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85800"/>
            <a:ext cx="6553200" cy="1219200"/>
          </a:xfrm>
        </p:spPr>
        <p:txBody>
          <a:bodyPr/>
          <a:lstStyle/>
          <a:p>
            <a:pPr algn="ctr" eaLnBrk="1" hangingPunct="1"/>
            <a:r>
              <a:rPr lang="uk-UA" b="1" smtClean="0"/>
              <a:t>Компетентний учитель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572000"/>
          </a:xfrm>
        </p:spPr>
        <p:txBody>
          <a:bodyPr/>
          <a:lstStyle/>
          <a:p>
            <a:pPr eaLnBrk="1" hangingPunct="1"/>
            <a:r>
              <a:rPr lang="uk-UA" sz="3200" smtClean="0"/>
              <a:t>Професійна компетентність</a:t>
            </a:r>
          </a:p>
          <a:p>
            <a:pPr eaLnBrk="1" hangingPunct="1"/>
            <a:endParaRPr lang="uk-UA" sz="3200" smtClean="0"/>
          </a:p>
          <a:p>
            <a:pPr eaLnBrk="1" hangingPunct="1"/>
            <a:r>
              <a:rPr lang="uk-UA" sz="3200" smtClean="0"/>
              <a:t>Особистісна компетентність</a:t>
            </a:r>
          </a:p>
          <a:p>
            <a:pPr eaLnBrk="1" hangingPunct="1"/>
            <a:endParaRPr lang="uk-UA" sz="3200" smtClean="0"/>
          </a:p>
          <a:p>
            <a:pPr eaLnBrk="1" hangingPunct="1"/>
            <a:r>
              <a:rPr lang="uk-UA" sz="3200" smtClean="0"/>
              <a:t>Соціальна компетентність</a:t>
            </a:r>
          </a:p>
          <a:p>
            <a:pPr eaLnBrk="1" hangingPunct="1"/>
            <a:endParaRPr lang="uk-UA" sz="3200" smtClean="0"/>
          </a:p>
          <a:p>
            <a:pPr eaLnBrk="1" hangingPunct="1"/>
            <a:r>
              <a:rPr lang="uk-UA" sz="3200" smtClean="0"/>
              <a:t>Здоров'язберігаюча компетентність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572000" y="5334000"/>
            <a:ext cx="4038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9459" name="Заголовок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algn="ctr"/>
            <a:r>
              <a:rPr lang="uk-UA" smtClean="0"/>
              <a:t>Атестація вчителя – крок до Евересту</a:t>
            </a:r>
          </a:p>
        </p:txBody>
      </p:sp>
      <p:sp>
        <p:nvSpPr>
          <p:cNvPr id="19460" name="Текст 4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343400" cy="4953000"/>
          </a:xfrm>
        </p:spPr>
        <p:txBody>
          <a:bodyPr/>
          <a:lstStyle/>
          <a:p>
            <a:pPr>
              <a:buFontTx/>
              <a:buNone/>
            </a:pPr>
            <a:r>
              <a:rPr lang="uk-UA" smtClean="0"/>
              <a:t>Атестація спрямована на підвищення кваліфікації, професіоналізму, майстерності вчителя, сприяє росту його компетентностей та покликана стимулювати його професійне зростання.</a:t>
            </a:r>
          </a:p>
        </p:txBody>
      </p:sp>
      <p:sp>
        <p:nvSpPr>
          <p:cNvPr id="19461" name="Содержимое 6"/>
          <p:cNvSpPr>
            <a:spLocks noGrp="1"/>
          </p:cNvSpPr>
          <p:nvPr>
            <p:ph sz="quarter" idx="3"/>
          </p:nvPr>
        </p:nvSpPr>
        <p:spPr>
          <a:xfrm>
            <a:off x="4648200" y="5181600"/>
            <a:ext cx="4114800" cy="1295400"/>
          </a:xfrm>
        </p:spPr>
        <p:txBody>
          <a:bodyPr/>
          <a:lstStyle/>
          <a:p>
            <a:pPr>
              <a:buFontTx/>
              <a:buNone/>
            </a:pPr>
            <a:r>
              <a:rPr lang="uk-UA" sz="2000" b="1" i="1" smtClean="0"/>
              <a:t>        </a:t>
            </a:r>
          </a:p>
          <a:p>
            <a:pPr>
              <a:buFontTx/>
              <a:buNone/>
            </a:pPr>
            <a:r>
              <a:rPr lang="uk-UA" sz="2000" b="1" i="1" smtClean="0"/>
              <a:t>      Засідання атестаційної</a:t>
            </a:r>
          </a:p>
          <a:p>
            <a:pPr>
              <a:buFontTx/>
              <a:buNone/>
            </a:pPr>
            <a:r>
              <a:rPr lang="uk-UA" sz="2000" b="1" i="1" smtClean="0"/>
              <a:t>                    комісії</a:t>
            </a:r>
          </a:p>
        </p:txBody>
      </p:sp>
      <p:pic>
        <p:nvPicPr>
          <p:cNvPr id="19462" name="Picture 3" descr="F:\ФОТО - друк\IMG_44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1524000"/>
            <a:ext cx="4343400" cy="3352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85800"/>
            <a:ext cx="6553200" cy="990600"/>
          </a:xfrm>
        </p:spPr>
        <p:txBody>
          <a:bodyPr/>
          <a:lstStyle/>
          <a:p>
            <a:pPr algn="ctr" eaLnBrk="1" hangingPunct="1"/>
            <a:r>
              <a:rPr lang="uk-UA" b="1" smtClean="0"/>
              <a:t>Модель методичної роботи</a:t>
            </a:r>
          </a:p>
        </p:txBody>
      </p:sp>
      <p:graphicFrame>
        <p:nvGraphicFramePr>
          <p:cNvPr id="2050" name="Diagram 6"/>
          <p:cNvGraphicFramePr>
            <a:graphicFrameLocks/>
          </p:cNvGraphicFramePr>
          <p:nvPr>
            <p:ph idx="1"/>
          </p:nvPr>
        </p:nvGraphicFramePr>
        <p:xfrm>
          <a:off x="228600" y="1752600"/>
          <a:ext cx="8534400" cy="4876800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209211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6962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1625"/>
            <a:ext cx="7772400" cy="993775"/>
          </a:xfrm>
        </p:spPr>
        <p:txBody>
          <a:bodyPr/>
          <a:lstStyle/>
          <a:p>
            <a:pPr algn="ctr" eaLnBrk="1" hangingPunct="1"/>
            <a:r>
              <a:rPr lang="uk-UA" sz="4000" b="1" i="1" smtClean="0"/>
              <a:t>Члени МО вчителів гуманітарного циклу</a:t>
            </a:r>
          </a:p>
        </p:txBody>
      </p:sp>
      <p:pic>
        <p:nvPicPr>
          <p:cNvPr id="20484" name="Picture 6" descr="SN85453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6002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2568682-bce99932e70ba3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09800"/>
            <a:ext cx="9144000" cy="83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 descr="SN85453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1435" y="887518"/>
            <a:ext cx="5824617" cy="436857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2057400" y="-582613"/>
            <a:ext cx="5105400" cy="1173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algn="ctr">
              <a:buFontTx/>
              <a:buNone/>
              <a:defRPr/>
            </a:pPr>
            <a:r>
              <a:rPr lang="uk-UA" b="1" i="1" dirty="0">
                <a:solidFill>
                  <a:schemeClr val="bg2"/>
                </a:solidFill>
              </a:rPr>
              <a:t>Члени </a:t>
            </a:r>
            <a:r>
              <a:rPr lang="uk-UA" b="1" i="1" dirty="0" err="1">
                <a:solidFill>
                  <a:schemeClr val="bg2"/>
                </a:solidFill>
              </a:rPr>
              <a:t>МО</a:t>
            </a:r>
            <a:r>
              <a:rPr lang="uk-UA" b="1" i="1" dirty="0">
                <a:solidFill>
                  <a:schemeClr val="bg2"/>
                </a:solidFill>
              </a:rPr>
              <a:t> вчителів </a:t>
            </a:r>
          </a:p>
          <a:p>
            <a:pPr marL="342900" indent="-342900" algn="ctr">
              <a:buFontTx/>
              <a:buNone/>
              <a:defRPr/>
            </a:pPr>
            <a:r>
              <a:rPr lang="uk-UA" b="1" i="1" dirty="0">
                <a:solidFill>
                  <a:schemeClr val="bg2"/>
                </a:solidFill>
              </a:rPr>
              <a:t>початкових класів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838200"/>
            <a:ext cx="7118350" cy="1066800"/>
          </a:xfrm>
        </p:spPr>
        <p:txBody>
          <a:bodyPr/>
          <a:lstStyle/>
          <a:p>
            <a:pPr algn="ctr" eaLnBrk="1" hangingPunct="1"/>
            <a:r>
              <a:rPr lang="uk-UA" b="1" smtClean="0"/>
              <a:t>Головні показники науково-методичної роботи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mtClean="0"/>
              <a:t>Вивчення , узагальнення та впровадження передового педагогічного досвіду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Проведення методичних заходів міжкурсового періоду 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Видавнича діяльність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Розробка та систематизація науково-методичних матеріалів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600200"/>
          </a:xfrm>
        </p:spPr>
        <p:txBody>
          <a:bodyPr/>
          <a:lstStyle/>
          <a:p>
            <a:pPr algn="ctr" eaLnBrk="1" hangingPunct="1"/>
            <a:r>
              <a:rPr lang="uk-UA" sz="2800" b="1" smtClean="0"/>
              <a:t>Вивчення , узагальнення та впровадження передового педагогічного досвіду</a:t>
            </a:r>
            <a:r>
              <a:rPr lang="uk-UA" sz="3200" b="1" smtClean="0"/>
              <a:t/>
            </a:r>
            <a:br>
              <a:rPr lang="uk-UA" sz="3200" b="1" smtClean="0"/>
            </a:br>
            <a:endParaRPr lang="uk-UA" sz="3200" b="1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7848600" cy="4495800"/>
          </a:xfrm>
        </p:spPr>
        <p:txBody>
          <a:bodyPr/>
          <a:lstStyle/>
          <a:p>
            <a:pPr eaLnBrk="1" hangingPunct="1"/>
            <a:r>
              <a:rPr lang="uk-UA" sz="2400" smtClean="0"/>
              <a:t>Ситник С.П.-вчитель фізики, вищої кваліфікаційної категорії, вчитель-методист “Роль  задач у формуванні творчого мислення учнів в процесі навчання фізики”</a:t>
            </a:r>
          </a:p>
          <a:p>
            <a:pPr eaLnBrk="1" hangingPunct="1"/>
            <a:r>
              <a:rPr lang="uk-UA" sz="2400" smtClean="0"/>
              <a:t>Харук М.О.,вчитель І кваліфікаційної категорії</a:t>
            </a:r>
          </a:p>
          <a:p>
            <a:pPr eaLnBrk="1" hangingPunct="1">
              <a:buFontTx/>
              <a:buNone/>
            </a:pPr>
            <a:r>
              <a:rPr lang="uk-UA" sz="2400" smtClean="0"/>
              <a:t> “Використання ІКТ на уроках української мови та літератури” </a:t>
            </a:r>
          </a:p>
          <a:p>
            <a:pPr eaLnBrk="1" hangingPunct="1">
              <a:buFontTx/>
              <a:buNone/>
            </a:pPr>
            <a:r>
              <a:rPr lang="uk-UA" sz="2400" smtClean="0"/>
              <a:t>   Вепрів Н.В.,вчитель І кваліфікаційної категорії</a:t>
            </a:r>
          </a:p>
          <a:p>
            <a:pPr eaLnBrk="1" hangingPunct="1">
              <a:buFontTx/>
              <a:buNone/>
            </a:pPr>
            <a:r>
              <a:rPr lang="uk-UA" sz="2400" smtClean="0"/>
              <a:t> “Використання автентичних матеріалів на уроках німецької мови”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533400"/>
            <a:ext cx="6737350" cy="1371600"/>
          </a:xfrm>
        </p:spPr>
        <p:txBody>
          <a:bodyPr/>
          <a:lstStyle/>
          <a:p>
            <a:pPr algn="ctr" eaLnBrk="1" hangingPunct="1"/>
            <a:r>
              <a:rPr lang="uk-UA" sz="3200" b="1" smtClean="0"/>
              <a:t>Проведення методичних заходів міжкурсового періоду </a:t>
            </a:r>
            <a:r>
              <a:rPr lang="uk-UA" sz="3200" smtClean="0"/>
              <a:t/>
            </a:r>
            <a:br>
              <a:rPr lang="uk-UA" sz="3200" smtClean="0"/>
            </a:br>
            <a:endParaRPr lang="uk-UA" sz="32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400" smtClean="0"/>
              <a:t>Місячник молодого вчителя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Вітаємо наші таланти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Інтелектуальні ігри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Захисти учнівських проектів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Методичні тижні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Предметні тижні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Звіти по пріорітетному напрямку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Презентації дослідницьких робіт учнів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Зустрічі з відомими випускниками школи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/>
              <a:t>Презентації результативності навчальної, виховної, методичної та позакласної роботи вчителів</a:t>
            </a:r>
          </a:p>
          <a:p>
            <a:pPr eaLnBrk="1" hangingPunct="1">
              <a:lnSpc>
                <a:spcPct val="80000"/>
              </a:lnSpc>
            </a:pPr>
            <a:endParaRPr lang="uk-UA" sz="2400" smtClean="0"/>
          </a:p>
          <a:p>
            <a:pPr eaLnBrk="1" hangingPunct="1">
              <a:lnSpc>
                <a:spcPct val="80000"/>
              </a:lnSpc>
            </a:pPr>
            <a:endParaRPr lang="uk-UA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2400" smtClean="0"/>
          </a:p>
          <a:p>
            <a:pPr eaLnBrk="1" hangingPunct="1">
              <a:lnSpc>
                <a:spcPct val="80000"/>
              </a:lnSpc>
            </a:pPr>
            <a:endParaRPr lang="uk-UA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447800"/>
            <a:ext cx="7643813" cy="39592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i="1" smtClean="0"/>
              <a:t>У сучасних умовах розвитку освіти в Україні особливого значення набуває удосконалення системи методичної роботи в школі. Актуальність визначається ключовою роллю методичної роботи в  діяльності навчального закладу для забезпечення ефективності</a:t>
            </a:r>
          </a:p>
          <a:p>
            <a:pPr algn="ctr" eaLnBrk="1" hangingPunct="1">
              <a:buFontTx/>
              <a:buNone/>
            </a:pPr>
            <a:r>
              <a:rPr lang="uk-UA" i="1" smtClean="0"/>
              <a:t>навчального процесу. </a:t>
            </a:r>
          </a:p>
          <a:p>
            <a:pPr eaLnBrk="1" hangingPunct="1"/>
            <a:endParaRPr lang="uk-UA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uk-UA" b="1" smtClean="0"/>
              <a:t>Місячник молодого вчителя</a:t>
            </a:r>
          </a:p>
        </p:txBody>
      </p:sp>
      <p:pic>
        <p:nvPicPr>
          <p:cNvPr id="23555" name="Picture 3" descr="IMG_41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447800"/>
            <a:ext cx="3352800" cy="25146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6" name="Picture 5" descr="IMG_412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4191000"/>
            <a:ext cx="3302000" cy="24765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7" name="Picture 6" descr="IMG_412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53000" y="4191000"/>
            <a:ext cx="3276600" cy="24574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8" name="Picture 7" descr="C:\Users\Gigabyte\Desktop\Створити папку (2)\IMG_386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29200" y="1524000"/>
            <a:ext cx="3149600" cy="23622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01625"/>
            <a:ext cx="7772400" cy="993775"/>
          </a:xfrm>
        </p:spPr>
        <p:txBody>
          <a:bodyPr/>
          <a:lstStyle/>
          <a:p>
            <a:pPr algn="ctr" eaLnBrk="1" hangingPunct="1"/>
            <a:r>
              <a:rPr lang="uk-UA" b="1" smtClean="0">
                <a:latin typeface="Engravers MT" pitchFamily="18" charset="0"/>
              </a:rPr>
              <a:t>Вами пишається школа</a:t>
            </a:r>
          </a:p>
        </p:txBody>
      </p:sp>
      <p:pic>
        <p:nvPicPr>
          <p:cNvPr id="24579" name="Picture 11" descr="P30505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943793">
            <a:off x="838200" y="1371600"/>
            <a:ext cx="3479800" cy="23622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0" name="Picture 16" descr="P30505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21127594">
            <a:off x="5257800" y="1295400"/>
            <a:ext cx="3429000" cy="2286000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81" name="Picture 12" descr="P305055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19200" y="4038600"/>
            <a:ext cx="3632200" cy="24384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2" name="Picture 14" descr="P305054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 rot="291186">
            <a:off x="5285456" y="4136465"/>
            <a:ext cx="3200400" cy="2590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latin typeface="Engravers MT" pitchFamily="18" charset="0"/>
              </a:rPr>
              <a:t>    Майданчик</a:t>
            </a:r>
            <a:br>
              <a:rPr lang="uk-UA" b="1" smtClean="0">
                <a:latin typeface="Engravers MT" pitchFamily="18" charset="0"/>
              </a:rPr>
            </a:br>
            <a:r>
              <a:rPr lang="uk-UA" b="1" smtClean="0">
                <a:latin typeface="Engravers MT" pitchFamily="18" charset="0"/>
              </a:rPr>
              <a:t> інновацій </a:t>
            </a:r>
          </a:p>
        </p:txBody>
      </p:sp>
      <p:sp>
        <p:nvSpPr>
          <p:cNvPr id="27651" name="Текст 14"/>
          <p:cNvSpPr>
            <a:spLocks noGrp="1"/>
          </p:cNvSpPr>
          <p:nvPr>
            <p:ph type="body" sz="half" idx="1"/>
          </p:nvPr>
        </p:nvSpPr>
        <p:spPr>
          <a:xfrm>
            <a:off x="381000" y="1676400"/>
            <a:ext cx="4495800" cy="2209800"/>
          </a:xfrm>
        </p:spPr>
        <p:txBody>
          <a:bodyPr anchor="ctr"/>
          <a:lstStyle/>
          <a:p>
            <a:pPr>
              <a:buFontTx/>
              <a:buNone/>
            </a:pPr>
            <a:r>
              <a:rPr lang="uk-UA" b="1" smtClean="0"/>
              <a:t>Розв'язування  експериментальних</a:t>
            </a:r>
          </a:p>
          <a:p>
            <a:pPr>
              <a:buFontTx/>
              <a:buNone/>
            </a:pPr>
            <a:r>
              <a:rPr lang="uk-UA" b="1" smtClean="0"/>
              <a:t>задач на уроках фізики</a:t>
            </a:r>
          </a:p>
        </p:txBody>
      </p:sp>
      <p:pic>
        <p:nvPicPr>
          <p:cNvPr id="64514" name="Picture 2" descr="C:\Users\Gigabyte\Desktop\Створити папку (2)\IMG_45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762000"/>
            <a:ext cx="3429000" cy="2635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4516" name="Picture 4" descr="F:\фото мій урок та обдаровані\P305054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876800" y="3733800"/>
            <a:ext cx="3606800" cy="27051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4515" name="Picture 3" descr="C:\Users\Gigabyte\Desktop\Створити папку (2)\IMG_454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657600"/>
            <a:ext cx="3911600" cy="28234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09600"/>
            <a:ext cx="6553200" cy="838200"/>
          </a:xfrm>
        </p:spPr>
        <p:txBody>
          <a:bodyPr/>
          <a:lstStyle/>
          <a:p>
            <a:pPr algn="ctr" eaLnBrk="1" hangingPunct="1"/>
            <a:r>
              <a:rPr lang="uk-UA" b="1" smtClean="0"/>
              <a:t>Видавнича діяльність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1400" smtClean="0"/>
              <a:t>1. </a:t>
            </a:r>
            <a:r>
              <a:rPr lang="uk-UA" sz="1400" b="1" smtClean="0"/>
              <a:t>Ситник С. П. Тематичне оцінювання з фізики в 7 класі</a:t>
            </a:r>
            <a:r>
              <a:rPr lang="uk-UA" sz="1400" smtClean="0"/>
              <a:t>. – Сокаль: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 Методичний кабінет, 2004.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b="1" smtClean="0"/>
              <a:t>2. Ситник С. П. Тематичний контроль знань з фізики у 8 класі</a:t>
            </a:r>
            <a:r>
              <a:rPr lang="uk-UA" sz="1400" smtClean="0"/>
              <a:t>. – Сокаль: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 Методичний кабінет, 2004.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3. </a:t>
            </a:r>
            <a:r>
              <a:rPr lang="uk-UA" sz="1400" b="1" smtClean="0"/>
              <a:t>Ситник С. П. Тематичний контроль знань з фізики в 9 класі</a:t>
            </a:r>
            <a:r>
              <a:rPr lang="uk-UA" sz="1400" smtClean="0"/>
              <a:t>. – Сокаль: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 Методичний кабінет, 2004.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4. </a:t>
            </a:r>
            <a:r>
              <a:rPr lang="uk-UA" sz="1400" b="1" smtClean="0"/>
              <a:t>Ситник С. П. Тематичний контроль знань з фізики в 10 класі</a:t>
            </a:r>
            <a:r>
              <a:rPr lang="uk-UA" sz="1400" smtClean="0"/>
              <a:t>. – Сокаль: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 Методичний кабінет, 2005.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5. </a:t>
            </a:r>
            <a:r>
              <a:rPr lang="uk-UA" sz="1400" b="1" smtClean="0"/>
              <a:t>Ситник С. П. Тематичний контроль знань з фізики в 11 класі</a:t>
            </a:r>
            <a:r>
              <a:rPr lang="uk-UA" sz="1400" smtClean="0"/>
              <a:t>. – Сокаль: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 Методичний кабінет, 2005.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6. </a:t>
            </a:r>
            <a:r>
              <a:rPr lang="uk-UA" sz="1400" b="1" smtClean="0"/>
              <a:t>Ситник С. П. Диференційовані завдання з фізики для 10 класу</a:t>
            </a:r>
            <a:r>
              <a:rPr lang="uk-UA" sz="1400" smtClean="0"/>
              <a:t>. – Сокаль: 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Методичний кабінет, 2004.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7. </a:t>
            </a:r>
            <a:r>
              <a:rPr lang="uk-UA" sz="1400" b="1" smtClean="0"/>
              <a:t>Ситник С. П. Диференційовані завдання з фізики для 11 класу</a:t>
            </a:r>
            <a:r>
              <a:rPr lang="uk-UA" sz="1400" smtClean="0"/>
              <a:t>. – Сокаль: 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Методичний кабінет, 2004.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 </a:t>
            </a:r>
            <a:r>
              <a:rPr lang="uk-UA" sz="1400" smtClean="0"/>
              <a:t>8. </a:t>
            </a:r>
            <a:r>
              <a:rPr lang="uk-UA" sz="1400" b="1" smtClean="0"/>
              <a:t>Ситник С. П. Тематичний контроль знань з фізики у 8 класі</a:t>
            </a:r>
            <a:r>
              <a:rPr lang="uk-UA" sz="1400" smtClean="0"/>
              <a:t> </a:t>
            </a:r>
            <a:r>
              <a:rPr lang="uk-UA" sz="1400" i="1" smtClean="0"/>
              <a:t>(з відповідями та розв’язками)</a:t>
            </a:r>
            <a:r>
              <a:rPr lang="uk-UA" sz="1400" smtClean="0"/>
              <a:t>. – Сокаль: Методичний кабінет, 2005.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9. </a:t>
            </a:r>
            <a:r>
              <a:rPr lang="uk-UA" sz="1400" b="1" smtClean="0"/>
              <a:t>Ситник С. П. Експериментальні задачі з фізики для 7-8 класів.</a:t>
            </a:r>
            <a:r>
              <a:rPr lang="uk-UA" sz="1400" smtClean="0"/>
              <a:t> – Сокаль: 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Методичний кабінет, 2004.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10. </a:t>
            </a:r>
            <a:r>
              <a:rPr lang="uk-UA" sz="1400" b="1" smtClean="0"/>
              <a:t>Ситник С. П. Контроль навчальних досягнень та збірник задач з фізики. 8 клас</a:t>
            </a:r>
            <a:r>
              <a:rPr lang="uk-UA" sz="1400" smtClean="0"/>
              <a:t>. – Тернопіль: Підручники і посібники, 2008.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11. </a:t>
            </a:r>
            <a:r>
              <a:rPr lang="uk-UA" sz="1400" b="1" smtClean="0"/>
              <a:t>Ситник С. П. Експериментальні задачі з фізики, 7-9 класи</a:t>
            </a:r>
            <a:r>
              <a:rPr lang="uk-UA" sz="1400" smtClean="0"/>
              <a:t>. – Тернопіль: 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Підручники і посібники, 2007.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smtClean="0"/>
              <a:t>12. </a:t>
            </a:r>
            <a:r>
              <a:rPr lang="uk-UA" sz="1400" b="1" smtClean="0"/>
              <a:t>Ситник С. П. Виховний захід «</a:t>
            </a:r>
            <a:r>
              <a:rPr lang="en-US" sz="1400" b="1" smtClean="0"/>
              <a:t>LG</a:t>
            </a:r>
            <a:r>
              <a:rPr lang="uk-UA" sz="1400" b="1" smtClean="0"/>
              <a:t>-Еврика».</a:t>
            </a:r>
            <a:r>
              <a:rPr lang="uk-UA" sz="1400" smtClean="0"/>
              <a:t> – Київ: Шкільний світ 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uk-UA" sz="1400" i="1" smtClean="0"/>
              <a:t>(газета ФІЗИКА, №278)</a:t>
            </a:r>
            <a:r>
              <a:rPr lang="uk-UA" sz="1400" smtClean="0"/>
              <a:t>, 2006.</a:t>
            </a: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uk-UA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US" sz="1800">
              <a:latin typeface="Bookman Old Style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uk-UA" sz="1600">
                <a:latin typeface="Bookman Old Style" pitchFamily="18" charset="0"/>
              </a:rPr>
              <a:t> Ситник С.П. Фізика. Зошит для контрольних робіт -7 клас. – Сокаль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sz="1600">
                <a:latin typeface="Bookman Old Style" pitchFamily="18" charset="0"/>
              </a:rPr>
              <a:t> </a:t>
            </a:r>
            <a:r>
              <a:rPr lang="uk-UA" sz="1800">
                <a:latin typeface="Bookman Old Style" pitchFamily="18" charset="0"/>
              </a:rPr>
              <a:t>Ситник С.П. Фізика. Зошит для контрольних робіт -8 клас. – Сокаль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uk-UA" sz="1800">
                <a:latin typeface="Bookman Old Style" pitchFamily="18" charset="0"/>
              </a:rPr>
              <a:t> Ситник С.П. Фізика. Зошит для контрольних робіт -9 клас. – Сокаль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uk-UA" sz="1800">
                <a:latin typeface="Bookman Old Style" pitchFamily="18" charset="0"/>
              </a:rPr>
              <a:t> Ситник С.П. Фізика. Зошит для контрольних робіт -10клас. – Сокаль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uk-UA" sz="1800">
                <a:latin typeface="Bookman Old Style" pitchFamily="18" charset="0"/>
              </a:rPr>
              <a:t> Ситник С.П. Збірник задач з фізики – 11 клас –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uk-UA" sz="1800">
                <a:latin typeface="Bookman Old Style" pitchFamily="18" charset="0"/>
              </a:rPr>
              <a:t> Ситник С.П. Фізика. </a:t>
            </a:r>
          </a:p>
          <a:p>
            <a:pPr lvl="2">
              <a:spcBef>
                <a:spcPct val="0"/>
              </a:spcBef>
              <a:buClrTx/>
            </a:pPr>
            <a:r>
              <a:rPr lang="uk-UA" sz="1800">
                <a:latin typeface="Bookman Old Style" pitchFamily="18" charset="0"/>
              </a:rPr>
              <a:t>Контрольні роботи</a:t>
            </a:r>
          </a:p>
          <a:p>
            <a:pPr lvl="2">
              <a:spcBef>
                <a:spcPct val="0"/>
              </a:spcBef>
              <a:buClrTx/>
            </a:pPr>
            <a:r>
              <a:rPr lang="uk-UA" sz="1800">
                <a:latin typeface="Bookman Old Style" pitchFamily="18" charset="0"/>
              </a:rPr>
              <a:t>Самостійні роботи</a:t>
            </a:r>
          </a:p>
          <a:p>
            <a:pPr lvl="2">
              <a:spcBef>
                <a:spcPct val="0"/>
              </a:spcBef>
              <a:buClrTx/>
            </a:pPr>
            <a:r>
              <a:rPr lang="uk-UA" sz="1800">
                <a:latin typeface="Bookman Old Style" pitchFamily="18" charset="0"/>
              </a:rPr>
              <a:t>Задачі – 10 клас</a:t>
            </a:r>
            <a:endParaRPr lang="ru-RU" sz="180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2133600"/>
          </a:xfrm>
        </p:spPr>
        <p:txBody>
          <a:bodyPr/>
          <a:lstStyle/>
          <a:p>
            <a:pPr algn="ctr" eaLnBrk="1" hangingPunct="1"/>
            <a:r>
              <a:rPr lang="uk-UA" sz="4000" b="1" smtClean="0"/>
              <a:t>Розробка та систематизація науково-методичних матеріалів</a:t>
            </a:r>
            <a:br>
              <a:rPr lang="uk-UA" sz="4000" b="1" smtClean="0"/>
            </a:br>
            <a:r>
              <a:rPr lang="uk-UA" sz="3200" b="1" smtClean="0"/>
              <a:t>( на допомогу вчителям)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90800"/>
            <a:ext cx="828675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mtClean="0"/>
              <a:t>Плануваня методичної роботи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Педагогічний досвід вчителів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Методичні рекомендації вчителям щодо викладання предметів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Компетентний учитель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Інноваційна діяльність</a:t>
            </a:r>
          </a:p>
          <a:p>
            <a:pPr eaLnBrk="1" hangingPunct="1">
              <a:lnSpc>
                <a:spcPct val="90000"/>
              </a:lnSpc>
            </a:pPr>
            <a:r>
              <a:rPr lang="uk-UA" smtClean="0"/>
              <a:t>Діагностування-основа методичної роботи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>
          <a:xfrm>
            <a:off x="1187450" y="914400"/>
            <a:ext cx="6553200" cy="137160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Georgia" pitchFamily="18" charset="0"/>
              </a:rPr>
              <a:t>Компетентність  продуктивної творчої діяльності</a:t>
            </a:r>
          </a:p>
        </p:txBody>
      </p:sp>
      <p:sp>
        <p:nvSpPr>
          <p:cNvPr id="3174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Окружні МО</a:t>
            </a:r>
          </a:p>
          <a:p>
            <a:pPr eaLnBrk="1" hangingPunct="1"/>
            <a:r>
              <a:rPr lang="uk-UA" smtClean="0"/>
              <a:t>Проведення інтелектуальних ігор</a:t>
            </a:r>
          </a:p>
          <a:p>
            <a:pPr eaLnBrk="1" hangingPunct="1"/>
            <a:r>
              <a:rPr lang="uk-UA" smtClean="0"/>
              <a:t>Проведення творчих конкурсів, виставок творчих робіт</a:t>
            </a:r>
          </a:p>
          <a:p>
            <a:pPr eaLnBrk="1" hangingPunct="1"/>
            <a:r>
              <a:rPr lang="uk-UA" smtClean="0"/>
              <a:t>Виявлення та розвиток творчого потенціалу кожного учня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661150" cy="1066800"/>
          </a:xfrm>
        </p:spPr>
        <p:txBody>
          <a:bodyPr/>
          <a:lstStyle/>
          <a:p>
            <a:pPr algn="ctr"/>
            <a:r>
              <a:rPr lang="uk-UA" smtClean="0"/>
              <a:t>Окружні методичні об'єднання:обмін досвідом</a:t>
            </a:r>
            <a:endParaRPr lang="ru-RU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4" name="Picture 4" descr="DSCN17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1749">
            <a:off x="4273832" y="1195569"/>
            <a:ext cx="4337047" cy="290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5" name="Picture 5" descr="DSCN97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5906">
            <a:off x="76394" y="1100062"/>
            <a:ext cx="395922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6" name="Picture 6" descr="C:\Users\Gigabyte\Desktop\Створити папку (2)\IMG_4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038600"/>
            <a:ext cx="38100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5" name="Picture 7" descr="F:\шаблони презентацій\32562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3434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661150" cy="1066800"/>
          </a:xfrm>
        </p:spPr>
        <p:txBody>
          <a:bodyPr/>
          <a:lstStyle/>
          <a:p>
            <a:pPr algn="ctr"/>
            <a:r>
              <a:rPr lang="uk-UA" smtClean="0"/>
              <a:t>Окружні методичні об'єднання:обмін досвідом</a:t>
            </a:r>
            <a:endParaRPr lang="ru-RU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2" descr="C:\Users\Gigabyte\Desktop\Створити папку (2)\IMG_4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733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C:\Users\Gigabyte\Desktop\Створити папку (2)\IMG_4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724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C:\Users\Gigabyte\Desktop\Створити папку (2)\IMG_4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657600"/>
            <a:ext cx="419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6" descr="872569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52400"/>
            <a:ext cx="3810000" cy="2667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1" name="Picture 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3733800"/>
            <a:ext cx="3886200" cy="28194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2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57800" y="4038600"/>
            <a:ext cx="3886200" cy="28194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3810000" y="2819400"/>
            <a:ext cx="4343400" cy="1630363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uk-UA" dirty="0">
                <a:solidFill>
                  <a:srgbClr val="000000"/>
                </a:solidFill>
                <a:latin typeface="Calibri" charset="-52"/>
                <a:cs typeface="Arial" charset="0"/>
              </a:rPr>
              <a:t>Інтелектуальна гра “Я все знаю про свій рідний </a:t>
            </a:r>
            <a:r>
              <a:rPr lang="uk-UA" dirty="0" err="1">
                <a:solidFill>
                  <a:srgbClr val="000000"/>
                </a:solidFill>
                <a:latin typeface="Calibri" charset="-52"/>
                <a:cs typeface="Arial" charset="0"/>
              </a:rPr>
              <a:t>край”</a:t>
            </a:r>
            <a:endParaRPr lang="uk-UA" dirty="0">
              <a:solidFill>
                <a:srgbClr val="000000"/>
              </a:solidFill>
              <a:latin typeface="Calibri" charset="-52"/>
              <a:cs typeface="Arial" charset="0"/>
            </a:endParaRP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04800"/>
            <a:ext cx="3581400" cy="3001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462088"/>
          </a:xfrm>
        </p:spPr>
        <p:txBody>
          <a:bodyPr/>
          <a:lstStyle/>
          <a:p>
            <a:pPr algn="ctr" eaLnBrk="1" hangingPunct="1"/>
            <a:r>
              <a:rPr lang="uk-UA" sz="3200" b="1" i="1" smtClean="0"/>
              <a:t>Головні завдання системи методичної роботи окреслені в законодавчих та нормативних документах про освіту, а саме:</a:t>
            </a:r>
            <a:r>
              <a:rPr lang="uk-UA" sz="3200" b="1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smtClean="0"/>
              <a:t> у законах України</a:t>
            </a:r>
          </a:p>
          <a:p>
            <a:pPr eaLnBrk="1" hangingPunct="1"/>
            <a:r>
              <a:rPr lang="uk-UA" smtClean="0"/>
              <a:t> «Про освіту»</a:t>
            </a:r>
          </a:p>
          <a:p>
            <a:pPr eaLnBrk="1" hangingPunct="1"/>
            <a:r>
              <a:rPr lang="uk-UA" smtClean="0"/>
              <a:t> «Про загальну середню освіту»</a:t>
            </a:r>
          </a:p>
          <a:p>
            <a:pPr eaLnBrk="1" hangingPunct="1"/>
            <a:r>
              <a:rPr lang="uk-UA" smtClean="0"/>
              <a:t> Державній національній програмі «Освіта України ХХІ століття»;</a:t>
            </a:r>
          </a:p>
          <a:p>
            <a:pPr eaLnBrk="1" hangingPunct="1"/>
            <a:r>
              <a:rPr lang="uk-UA" smtClean="0"/>
              <a:t> Національній доктрині розвитку</a:t>
            </a:r>
          </a:p>
          <a:p>
            <a:pPr eaLnBrk="1" hangingPunct="1">
              <a:buFontTx/>
              <a:buNone/>
            </a:pPr>
            <a:r>
              <a:rPr lang="uk-UA" smtClean="0"/>
              <a:t>освіти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IMG_45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05200"/>
            <a:ext cx="3429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9" descr="IMG_45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"/>
            <a:ext cx="3352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6" descr="8725693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52600" y="2743200"/>
            <a:ext cx="6019800" cy="898525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uk-UA" sz="2400">
                <a:solidFill>
                  <a:srgbClr val="000000"/>
                </a:solidFill>
                <a:latin typeface="Calibri" charset="-52"/>
                <a:cs typeface="Arial" charset="0"/>
              </a:rPr>
              <a:t>Інтелектуальна гра “</a:t>
            </a:r>
            <a:r>
              <a:rPr lang="uk-UA" sz="2400">
                <a:solidFill>
                  <a:srgbClr val="000000"/>
                </a:solidFill>
                <a:cs typeface="Arial" charset="0"/>
              </a:rPr>
              <a:t>Плекатимеш мову – цвістимуть слова”</a:t>
            </a:r>
          </a:p>
        </p:txBody>
      </p:sp>
      <p:pic>
        <p:nvPicPr>
          <p:cNvPr id="35846" name="Picture 11" descr="IMG_45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24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2" descr="IMG_45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733800"/>
            <a:ext cx="358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6" descr="872569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3505200"/>
            <a:ext cx="6019800" cy="461963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uk-UA" sz="2400" dirty="0">
                <a:solidFill>
                  <a:srgbClr val="000000"/>
                </a:solidFill>
                <a:cs typeface="Arial" charset="0"/>
              </a:rPr>
              <a:t>Математичний КВК</a:t>
            </a:r>
          </a:p>
        </p:txBody>
      </p:sp>
      <p:pic>
        <p:nvPicPr>
          <p:cNvPr id="36868" name="Picture 2" descr="C:\Users\Gigabyte\Desktop\Створити папку (2)\IMG_4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876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 descr="C:\Users\Gigabyte\Desktop\Створити папку (2)\IMG_4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8600"/>
            <a:ext cx="43338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 descr="C:\Users\Gigabyte\Desktop\Створити папку (2)\IMG_42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962400"/>
            <a:ext cx="4876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uk-UA" b="1" smtClean="0">
                <a:latin typeface="Engravers MT" pitchFamily="18" charset="0"/>
              </a:rPr>
              <a:t>Учнівські проекти</a:t>
            </a:r>
            <a:br>
              <a:rPr lang="uk-UA" b="1" smtClean="0">
                <a:latin typeface="Engravers MT" pitchFamily="18" charset="0"/>
              </a:rPr>
            </a:br>
            <a:endParaRPr lang="uk-UA" b="1" smtClean="0">
              <a:latin typeface="Engravers MT" pitchFamily="18" charset="0"/>
            </a:endParaRPr>
          </a:p>
        </p:txBody>
      </p:sp>
      <p:pic>
        <p:nvPicPr>
          <p:cNvPr id="31747" name="Picture 11" descr="IMG_31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71600"/>
            <a:ext cx="3454400" cy="2590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1748" name="Picture 13" descr="IMG_45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32400" y="1295400"/>
            <a:ext cx="3556000" cy="2667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1749" name="Picture 12" descr="IMG_456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66800" y="4191000"/>
            <a:ext cx="3302000" cy="2476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1750" name="Picture 14" descr="IMG_412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32400" y="4114800"/>
            <a:ext cx="3378200" cy="2533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2" descr="IMG_46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609600"/>
            <a:ext cx="3429000" cy="304800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11" descr="IMG_46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199" y="457200"/>
            <a:ext cx="3728065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3" name="Picture 14" descr="IMG_46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3962400"/>
            <a:ext cx="3505200" cy="266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4" name="Picture 13" descr="IMG_46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3810000"/>
            <a:ext cx="4038600" cy="2819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3124200" y="2819400"/>
            <a:ext cx="3276600" cy="1570038"/>
          </a:xfrm>
          <a:prstGeom prst="rect">
            <a:avLst/>
          </a:prstGeom>
          <a:ln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uk-UA" b="1" i="1" dirty="0">
                <a:latin typeface="Georgia" pitchFamily="18" charset="0"/>
              </a:rPr>
              <a:t>Шевченко знаний і невідомий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5" descr="2568682-bce99932e70ba3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0852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7187" y="320675"/>
            <a:ext cx="4953000" cy="2143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940" name="Прямоугольник 9"/>
          <p:cNvSpPr>
            <a:spLocks noChangeArrowheads="1"/>
          </p:cNvSpPr>
          <p:nvPr/>
        </p:nvSpPr>
        <p:spPr bwMode="auto">
          <a:xfrm>
            <a:off x="3810000" y="0"/>
            <a:ext cx="53340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uk-UA" sz="2800">
                <a:latin typeface="Arial" charset="0"/>
              </a:rPr>
              <a:t>Всеукраїнська експедиція учнівської молоді</a:t>
            </a:r>
            <a:r>
              <a:rPr lang="uk-UA" sz="2800">
                <a:latin typeface="Ampir Deco" pitchFamily="2" charset="0"/>
              </a:rPr>
              <a:t>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uk-UA" sz="2800" b="1">
                <a:solidFill>
                  <a:srgbClr val="C00000"/>
                </a:solidFill>
                <a:latin typeface="Ampir Deco" pitchFamily="2" charset="0"/>
              </a:rPr>
              <a:t>”</a:t>
            </a:r>
            <a:r>
              <a:rPr lang="uk-UA" sz="2800">
                <a:latin typeface="Ampir Deco" pitchFamily="2" charset="0"/>
              </a:rPr>
              <a:t> </a:t>
            </a:r>
            <a:r>
              <a:rPr lang="uk-UA" sz="2800">
                <a:solidFill>
                  <a:schemeClr val="accent2"/>
                </a:solidFill>
                <a:latin typeface="Arial" charset="0"/>
              </a:rPr>
              <a:t>Моя батьківщина - Україна</a:t>
            </a:r>
            <a:r>
              <a:rPr lang="uk-UA" sz="2800" b="1">
                <a:solidFill>
                  <a:srgbClr val="C00000"/>
                </a:solidFill>
                <a:latin typeface="Ampir Deco" pitchFamily="2" charset="0"/>
              </a:rPr>
              <a:t> ”</a:t>
            </a:r>
            <a:endParaRPr lang="uk-UA" sz="2800" b="1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uk-UA" sz="2000" b="1" i="1">
                <a:solidFill>
                  <a:srgbClr val="C00000"/>
                </a:solidFill>
                <a:latin typeface="Arial" charset="0"/>
              </a:rPr>
              <a:t>Номінація “Славетні імена земляків”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uk-UA" sz="2400" i="1">
                <a:solidFill>
                  <a:srgbClr val="C00000"/>
                </a:solidFill>
                <a:latin typeface="Arial" charset="0"/>
              </a:rPr>
              <a:t>Хутір Млинець – колиска дитинства Євгенії Лещук</a:t>
            </a:r>
          </a:p>
        </p:txBody>
      </p:sp>
      <p:pic>
        <p:nvPicPr>
          <p:cNvPr id="33797" name="Picture 5" descr="IMG_37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3886200" cy="2773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00400"/>
            <a:ext cx="3886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971800"/>
            <a:ext cx="4191000" cy="3459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6" descr="872569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19600" y="4038600"/>
            <a:ext cx="4419600" cy="1630363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uk-UA" b="1" i="1">
                <a:solidFill>
                  <a:srgbClr val="000000"/>
                </a:solidFill>
                <a:cs typeface="Arial" charset="0"/>
              </a:rPr>
              <a:t>Зустріч з місцевою вишивальницею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uk-UA">
                <a:solidFill>
                  <a:schemeClr val="hlink"/>
                </a:solidFill>
                <a:latin typeface="Goudy Stout" pitchFamily="18" charset="0"/>
                <a:cs typeface="Arial" charset="0"/>
              </a:rPr>
              <a:t>Мельничук Ганною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419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4800"/>
            <a:ext cx="419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6576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" descr="055811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04800"/>
            <a:ext cx="7620000" cy="990600"/>
          </a:xfrm>
        </p:spPr>
        <p:txBody>
          <a:bodyPr/>
          <a:lstStyle/>
          <a:p>
            <a:pPr algn="ctr" eaLnBrk="1" hangingPunct="1"/>
            <a:r>
              <a:rPr lang="uk-UA" sz="4000" smtClean="0">
                <a:solidFill>
                  <a:srgbClr val="003300"/>
                </a:solidFill>
              </a:rPr>
              <a:t>Фольклорна експедиція </a:t>
            </a:r>
            <a:br>
              <a:rPr lang="uk-UA" sz="4000" smtClean="0">
                <a:solidFill>
                  <a:srgbClr val="003300"/>
                </a:solidFill>
              </a:rPr>
            </a:br>
            <a:r>
              <a:rPr lang="uk-UA" sz="4000" smtClean="0">
                <a:solidFill>
                  <a:srgbClr val="003300"/>
                </a:solidFill>
              </a:rPr>
              <a:t>“Збір старовинних пісень”</a:t>
            </a:r>
          </a:p>
        </p:txBody>
      </p:sp>
      <p:pic>
        <p:nvPicPr>
          <p:cNvPr id="41988" name="Picture 3" descr="IMG_188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371600"/>
            <a:ext cx="6477000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535113"/>
          </a:xfrm>
        </p:spPr>
        <p:txBody>
          <a:bodyPr/>
          <a:lstStyle/>
          <a:p>
            <a:pPr algn="ctr" eaLnBrk="1" hangingPunct="1"/>
            <a:r>
              <a:rPr lang="uk-UA" b="1" smtClean="0"/>
              <a:t>“Рушники, рушники – то моєї матусі роки”</a:t>
            </a:r>
            <a:endParaRPr lang="ru-RU" b="1" smtClean="0"/>
          </a:p>
        </p:txBody>
      </p:sp>
      <p:pic>
        <p:nvPicPr>
          <p:cNvPr id="74755" name="Picture 3" descr="IMG_24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343775" cy="4876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uk-UA" smtClean="0"/>
              <a:t>Зустріч з Дарою Корній</a:t>
            </a:r>
          </a:p>
        </p:txBody>
      </p:sp>
      <p:pic>
        <p:nvPicPr>
          <p:cNvPr id="37891" name="Picture 4" descr="DSCN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371600"/>
            <a:ext cx="3886200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6" descr="DSCN00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186698">
            <a:off x="5089257" y="1368971"/>
            <a:ext cx="3219230" cy="237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3" name="Picture 9" descr="DSCN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 rot="354282">
            <a:off x="761513" y="4124228"/>
            <a:ext cx="3663103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7" descr="DSCN002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29200" y="4114800"/>
            <a:ext cx="3352800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01625"/>
            <a:ext cx="7772400" cy="1222375"/>
          </a:xfrm>
        </p:spPr>
        <p:txBody>
          <a:bodyPr/>
          <a:lstStyle/>
          <a:p>
            <a:pPr algn="ctr" eaLnBrk="1" hangingPunct="1"/>
            <a:r>
              <a:rPr lang="uk-UA" sz="4000" smtClean="0"/>
              <a:t>Виховання соціальної та полікультурної компетентності</a:t>
            </a:r>
          </a:p>
        </p:txBody>
      </p:sp>
      <p:pic>
        <p:nvPicPr>
          <p:cNvPr id="38915" name="Picture 5" descr="IMG_34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752600"/>
            <a:ext cx="3276600" cy="2286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6" name="Picture 7" descr="IMG_44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1714500"/>
            <a:ext cx="3200400" cy="24003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7" name="Picture 6" descr="IMG_345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4191000"/>
            <a:ext cx="3302000" cy="24765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8" name="Picture 8" descr="IMG_449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29200" y="4191000"/>
            <a:ext cx="3276600" cy="24574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990600"/>
            <a:ext cx="6553200" cy="1501775"/>
          </a:xfrm>
        </p:spPr>
        <p:txBody>
          <a:bodyPr/>
          <a:lstStyle/>
          <a:p>
            <a:pPr algn="ctr" eaLnBrk="1" hangingPunct="1"/>
            <a:r>
              <a:rPr lang="uk-UA" i="1" smtClean="0"/>
              <a:t>Відображення у документах про освіту </a:t>
            </a:r>
            <a:r>
              <a:rPr lang="uk-UA" sz="3200" i="1" smtClean="0"/>
              <a:t>компетентнісного підходу</a:t>
            </a:r>
            <a:r>
              <a:rPr lang="uk-UA" sz="320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uk-UA" smtClean="0"/>
          </a:p>
          <a:p>
            <a:pPr eaLnBrk="1" hangingPunct="1">
              <a:buFontTx/>
              <a:buNone/>
            </a:pPr>
            <a:r>
              <a:rPr lang="uk-UA" smtClean="0"/>
              <a:t>У цих документах особливо підкреслюється значення підвищення</a:t>
            </a:r>
          </a:p>
          <a:p>
            <a:pPr eaLnBrk="1" hangingPunct="1">
              <a:buFontTx/>
              <a:buNone/>
            </a:pPr>
            <a:r>
              <a:rPr lang="uk-UA" smtClean="0"/>
              <a:t>компетентності вчителів в удосконаленні якості навчально-виховного процесу,</a:t>
            </a:r>
          </a:p>
          <a:p>
            <a:pPr eaLnBrk="1" hangingPunct="1">
              <a:buFontTx/>
              <a:buNone/>
            </a:pPr>
            <a:r>
              <a:rPr lang="uk-UA" smtClean="0"/>
              <a:t>реалізації методичної роботи у НЗ.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 descr="862319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4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7630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3200" b="1" dirty="0" smtClean="0">
                <a:solidFill>
                  <a:schemeClr val="bg2">
                    <a:lumMod val="75000"/>
                  </a:schemeClr>
                </a:solidFill>
              </a:rPr>
              <a:t>Каталог науково-дослідних робіт учнів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uk-UA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72748" name="Group 44"/>
          <p:cNvGraphicFramePr>
            <a:graphicFrameLocks noGrp="1"/>
          </p:cNvGraphicFramePr>
          <p:nvPr>
            <p:ph idx="4294967295"/>
          </p:nvPr>
        </p:nvGraphicFramePr>
        <p:xfrm>
          <a:off x="533400" y="914400"/>
          <a:ext cx="8610600" cy="5486400"/>
        </p:xfrm>
        <a:graphic>
          <a:graphicData uri="http://schemas.openxmlformats.org/drawingml/2006/table">
            <a:tbl>
              <a:tblPr/>
              <a:tblGrid>
                <a:gridCol w="255588"/>
                <a:gridCol w="1397000"/>
                <a:gridCol w="1724025"/>
                <a:gridCol w="2147887"/>
                <a:gridCol w="3086100"/>
              </a:tblGrid>
              <a:tr h="622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Автор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керівник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 НДР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Коротка анотація змісту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7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Панас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Наталія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Оміляновська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О.Н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«Ткацтво рідного краю»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історію розвитку ткацтва у с. Фусів через призму розповідей ткалів села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Станько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Наталія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Станько О.Л.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Історія села Фусів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 історію та побут селян, історія церкви, визначні пам’ятки села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0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Личак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Ірини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Потап О.А.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Наші земляки – каторжани Німеччини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 історію вивезення та перебування мешканців сіл Княже, Фусів, Шпиколоси на каторжні роботи у Німеччину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7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Горпинка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Лариса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Харук М.О.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Історія церкви Святого Миколая села Княже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 історію будівництва, становлення та сучасне церкви святого Миколая села Княже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3" descr="862319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4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8392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800" b="1" dirty="0" smtClean="0">
                <a:solidFill>
                  <a:schemeClr val="bg2">
                    <a:lumMod val="75000"/>
                  </a:schemeClr>
                </a:solidFill>
              </a:rPr>
              <a:t>Каталог науково-дослідних робіт учнів </a:t>
            </a:r>
            <a:r>
              <a:rPr lang="en-US" sz="2800" dirty="0" smtClean="0">
                <a:solidFill>
                  <a:srgbClr val="660033"/>
                </a:solidFill>
              </a:rPr>
              <a:t/>
            </a:r>
            <a:br>
              <a:rPr lang="en-US" sz="2800" dirty="0" smtClean="0">
                <a:solidFill>
                  <a:srgbClr val="660033"/>
                </a:solidFill>
              </a:rPr>
            </a:br>
            <a:endParaRPr lang="uk-UA" sz="2800" dirty="0" smtClean="0">
              <a:solidFill>
                <a:srgbClr val="660033"/>
              </a:solidFill>
            </a:endParaRPr>
          </a:p>
        </p:txBody>
      </p:sp>
      <p:graphicFrame>
        <p:nvGraphicFramePr>
          <p:cNvPr id="73770" name="Group 42"/>
          <p:cNvGraphicFramePr>
            <a:graphicFrameLocks noGrp="1"/>
          </p:cNvGraphicFramePr>
          <p:nvPr>
            <p:ph idx="4294967295"/>
          </p:nvPr>
        </p:nvGraphicFramePr>
        <p:xfrm>
          <a:off x="533400" y="838200"/>
          <a:ext cx="8610600" cy="5349875"/>
        </p:xfrm>
        <a:graphic>
          <a:graphicData uri="http://schemas.openxmlformats.org/drawingml/2006/table">
            <a:tbl>
              <a:tblPr/>
              <a:tblGrid>
                <a:gridCol w="255588"/>
                <a:gridCol w="1397000"/>
                <a:gridCol w="1724025"/>
                <a:gridCol w="2147887"/>
                <a:gridCol w="3086100"/>
              </a:tblGrid>
              <a:tr h="5397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Автор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керівник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 НДР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Коротка анотація змісту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Панас</a:t>
                      </a: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Н.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Станько Н.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Потопник В.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Рубаха Р.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Мартинюк Р.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Романчук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М.О.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 історії церков нашого краю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історію побудови церков сіл Княже, Фусів та Шпиколоси.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Панас 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Наталія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Ситник Г.С.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історії сіл Княже, Фусів, Шпиколоси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 історію та побут селян, історія церкви, визначні пам’ятки села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6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Група учнів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Харук М. О.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Хутір Млинець –колиска дитинства Євгенії Лещук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дитячі та юнацькі роки Євгенії Лещук, відомої поетеси та землячки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Горпинка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Лариса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Харук М.О.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Історія церкви Святого Миколая села Княже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роботі досліджено  історію будівництва, становлення та сучасне церкви святого Миколая села Княже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z="3200" b="1" smtClean="0"/>
              <a:t>Досягнення обдарованих – результат роботи компетентного вчителя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0000" cy="2514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10" descr="DSCN44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38800" y="1447800"/>
            <a:ext cx="3225800" cy="241935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9" name="Picture 8" descr="DSCN44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4114800"/>
            <a:ext cx="3733800" cy="259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F:\Фони для слайдів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52600"/>
            <a:ext cx="419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1000" y="1676400"/>
            <a:ext cx="3886200" cy="4130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endParaRPr lang="uk-UA" dirty="0">
              <a:solidFill>
                <a:srgbClr val="C00000"/>
              </a:solidFill>
            </a:endParaRPr>
          </a:p>
          <a:p>
            <a:pPr algn="ctr">
              <a:buFontTx/>
              <a:buNone/>
              <a:defRPr/>
            </a:pP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Рівень розвитку творчих здібностей дітей залежить від створення сприятливих умов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3" descr="506792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990600"/>
            <a:ext cx="7720013" cy="548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Корній Сергій Андрійович,</a:t>
            </a:r>
            <a:endParaRPr lang="uk-UA" sz="2000" b="1" i="1">
              <a:solidFill>
                <a:srgbClr val="953735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кандидат технічних наук, старший науковий співробітник фізико-механічного інституту НАН України.</a:t>
            </a:r>
            <a:endParaRPr lang="uk-UA" sz="20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Адамчук Антоніна Михайлівна, 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доктор медичних наук.</a:t>
            </a:r>
            <a:endParaRPr lang="uk-UA" sz="20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Дерев’янко (Поліщук) Надія Павлівна ,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кандидат педагогічних наук, директор МАН, поетеса</a:t>
            </a:r>
            <a:r>
              <a:rPr lang="uk-UA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Боярчук Віталій Мефодійович,</a:t>
            </a:r>
            <a:endParaRPr lang="uk-UA" sz="2000" b="1" i="1">
              <a:solidFill>
                <a:srgbClr val="953735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доктор економічних наук</a:t>
            </a:r>
            <a:r>
              <a:rPr lang="uk-UA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,проректор Львівського аграрного університету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Братунь Прокіп Васильович,</a:t>
            </a:r>
            <a:endParaRPr lang="uk-UA" sz="2000" b="1" i="1">
              <a:solidFill>
                <a:srgbClr val="953735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кандидат медичних наук.</a:t>
            </a:r>
            <a:endParaRPr lang="uk-UA" sz="20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Семчишин (Братунь) Євгенія Василівна,</a:t>
            </a:r>
            <a:endParaRPr lang="uk-UA" sz="2000" b="1" i="1">
              <a:solidFill>
                <a:srgbClr val="953735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кандидат технічних наук.</a:t>
            </a:r>
            <a:endParaRPr lang="uk-UA" sz="20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Замойська (Саварин) Мирослава Іванівна,</a:t>
            </a:r>
            <a:endParaRPr lang="uk-UA" sz="2000" b="1" i="1">
              <a:solidFill>
                <a:srgbClr val="953735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(Псевдонім ДАРА КОРНІЙ) письменниця.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2000" b="1" i="1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Прихода Мирослава Василівна,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sz="2000" b="1" i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кандидат філологічних наук, доцент кафедри видавничої справи інституту журналістики Київського національного університету ім.Т. Шевченка, член національної спілки журналістики.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09600" y="304800"/>
            <a:ext cx="7985125" cy="617538"/>
          </a:xfrm>
          <a:prstGeom prst="rect">
            <a:avLst/>
          </a:prstGeom>
          <a:solidFill>
            <a:schemeClr val="accent2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uk-UA" b="1" i="1">
                <a:solidFill>
                  <a:srgbClr val="FFFFFF"/>
                </a:solidFill>
                <a:latin typeface="Calibri" charset="-52"/>
              </a:rPr>
              <a:t>ГОРДІСТЬ НАШОЇ ШКОЛИ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1143000"/>
          </a:xfrm>
        </p:spPr>
        <p:txBody>
          <a:bodyPr/>
          <a:lstStyle/>
          <a:p>
            <a:pPr algn="ctr"/>
            <a:r>
              <a:rPr lang="uk-UA" sz="2800" smtClean="0">
                <a:solidFill>
                  <a:srgbClr val="002060"/>
                </a:solidFill>
              </a:rPr>
              <a:t>Банк даних результатів роботи з обдарованими дітьми</a:t>
            </a:r>
            <a:br>
              <a:rPr lang="uk-UA" sz="2800" smtClean="0">
                <a:solidFill>
                  <a:srgbClr val="002060"/>
                </a:solidFill>
              </a:rPr>
            </a:br>
            <a:r>
              <a:rPr lang="uk-UA" sz="2800" smtClean="0">
                <a:solidFill>
                  <a:srgbClr val="002060"/>
                </a:solidFill>
              </a:rPr>
              <a:t>(окружні олімпіади 2013-2014н.р</a:t>
            </a:r>
            <a:r>
              <a:rPr lang="uk-UA" smtClean="0">
                <a:solidFill>
                  <a:srgbClr val="002060"/>
                </a:solidFill>
              </a:rPr>
              <a:t>)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1600200"/>
          <a:ext cx="8305800" cy="4884738"/>
        </p:xfrm>
        <a:graphic>
          <a:graphicData uri="http://schemas.openxmlformats.org/drawingml/2006/table">
            <a:tbl>
              <a:tblPr/>
              <a:tblGrid>
                <a:gridCol w="1408113"/>
                <a:gridCol w="1914525"/>
                <a:gridCol w="1479550"/>
                <a:gridCol w="1490662"/>
                <a:gridCol w="201295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Предмет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П.І.П. учня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Клас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Місце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Вчитель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Карпінка Леонід Романович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Ситник С. П.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Потопник Володимир Михайлович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Ситник С. П.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Мартинюк Роман 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Романович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Ситник С. П.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Бицький Роман Ігорович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Ситник С. П.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Світова література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Коваль Наталія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Василівна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Оміляновська О.Н.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Укр. мова та література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Коваль Наталія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Василівна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Шушко Н.І.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Укр. мова та 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література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Сірко Діана Віталіївна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Чугай Я.В.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Біологія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Мартинюк Роман 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Зеленюк Г.Я.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Географія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Рубаха Роман Степанович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Човага Л.В.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1143000"/>
          </a:xfrm>
        </p:spPr>
        <p:txBody>
          <a:bodyPr/>
          <a:lstStyle/>
          <a:p>
            <a:pPr algn="ctr"/>
            <a:r>
              <a:rPr lang="uk-UA" sz="2800" smtClean="0">
                <a:solidFill>
                  <a:srgbClr val="002060"/>
                </a:solidFill>
              </a:rPr>
              <a:t>Банк даних результатів роботи з обдарованими дітьми</a:t>
            </a:r>
            <a:br>
              <a:rPr lang="uk-UA" sz="2800" smtClean="0">
                <a:solidFill>
                  <a:srgbClr val="002060"/>
                </a:solidFill>
              </a:rPr>
            </a:br>
            <a:r>
              <a:rPr lang="uk-UA" sz="2800" smtClean="0">
                <a:solidFill>
                  <a:srgbClr val="002060"/>
                </a:solidFill>
              </a:rPr>
              <a:t>(районні олімпіади 2013-2014н.р</a:t>
            </a:r>
            <a:r>
              <a:rPr lang="uk-UA" smtClean="0">
                <a:solidFill>
                  <a:srgbClr val="002060"/>
                </a:solidFill>
              </a:rPr>
              <a:t>)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305800" cy="1706563"/>
        </p:xfrm>
        <a:graphic>
          <a:graphicData uri="http://schemas.openxmlformats.org/drawingml/2006/table">
            <a:tbl>
              <a:tblPr/>
              <a:tblGrid>
                <a:gridCol w="1408113"/>
                <a:gridCol w="1914525"/>
                <a:gridCol w="1479550"/>
                <a:gridCol w="1490662"/>
                <a:gridCol w="201295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Предмет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П.І.П. учня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Клас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Місце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Вчитель</a:t>
                      </a:r>
                      <a:endParaRPr kumimoji="0" lang="uk-UA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Християнська етика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Потопник Володимир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Мельник Р.В.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Нім.мова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Личак Ірина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Потап.О.А.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6FF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Нім.мова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Бицький Роман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Потап.О.А.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algn="ctr"/>
            <a:r>
              <a:rPr lang="uk-UA" sz="2800" smtClean="0">
                <a:solidFill>
                  <a:srgbClr val="002060"/>
                </a:solidFill>
              </a:rPr>
              <a:t>Банк даних результатів роботи з обдарованими дітьми  (2012-2013 н.р)</a:t>
            </a:r>
            <a:br>
              <a:rPr lang="uk-UA" sz="2800" smtClean="0">
                <a:solidFill>
                  <a:srgbClr val="002060"/>
                </a:solidFill>
              </a:rPr>
            </a:br>
            <a:endParaRPr lang="uk-UA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1" y="838201"/>
          <a:ext cx="8153398" cy="601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385"/>
                <a:gridCol w="596128"/>
                <a:gridCol w="2160965"/>
                <a:gridCol w="1398121"/>
                <a:gridCol w="1066800"/>
                <a:gridCol w="1142999"/>
              </a:tblGrid>
              <a:tr h="120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Прізвище, ім’я, по-батькові учня (призера, переможця конкурсу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Клас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Назва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(олімпіади, турніру)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Рівень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(районний, обласний, всеукраїнський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міжнародний)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Зайняте місце (якщо місце командне - з позначкою «К»)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/>
                          <a:ea typeface="Times New Roman"/>
                        </a:rPr>
                        <a:t>Прізвище</a:t>
                      </a: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059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Якімчук Любов 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Степанівна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виставка-огляд «Квітковий вернісаж»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у номінації «Кращий вирощений вазон»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окружний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Шушко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Н.І.</a:t>
                      </a:r>
                    </a:p>
                  </a:txBody>
                  <a:tcPr marL="68580" marR="68580" marT="0" marB="0"/>
                </a:tc>
              </a:tr>
              <a:tr h="4783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Команда школи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Туристичні змагання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окружний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Човага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Л.В., </a:t>
                      </a: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Масевич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В.М.</a:t>
                      </a:r>
                    </a:p>
                  </a:txBody>
                  <a:tcPr marL="68580" marR="68580" marT="0" marB="0"/>
                </a:tc>
              </a:tr>
              <a:tr h="8059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Група учнів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Експедиція «Моя Батьківщина-Україна»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«Хутір Млинець – колиска дитинства  Євгенії </a:t>
                      </a: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Лещук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Харук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М.О.            </a:t>
                      </a:r>
                    </a:p>
                  </a:txBody>
                  <a:tcPr marL="68580" marR="68580" marT="0" marB="0"/>
                </a:tc>
              </a:tr>
              <a:tr h="805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Потопник Володимир  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Переможець ІІ-го (районного) </a:t>
                      </a:r>
                      <a:r>
                        <a:rPr lang="uk-UA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туру конкурсу молодих прозаїків ім.. Катрі Гриневичевої </a:t>
                      </a:r>
                      <a:r>
                        <a:rPr lang="uk-UA" sz="1200"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ІІ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Харук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М.О.            </a:t>
                      </a:r>
                    </a:p>
                  </a:txBody>
                  <a:tcPr marL="68580" marR="68580" marT="0" marB="0"/>
                </a:tc>
              </a:tr>
              <a:tr h="5092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Коваль Наталія 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Переможець районного конкурсу ім..Петра Яцика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Шушко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Н.І.</a:t>
                      </a:r>
                    </a:p>
                  </a:txBody>
                  <a:tcPr marL="68580" marR="68580" marT="0" marB="0"/>
                </a:tc>
              </a:tr>
              <a:tr h="5092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Панас Наталя 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 олімпіада з німецької мови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Вепрів Н.В.</a:t>
                      </a:r>
                    </a:p>
                  </a:txBody>
                  <a:tcPr marL="68580" marR="68580" marT="0" marB="0"/>
                </a:tc>
              </a:tr>
              <a:tr h="5092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Потопник Володимир  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 олімпіада з християнської етики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Романчук М.А.</a:t>
                      </a:r>
                    </a:p>
                  </a:txBody>
                  <a:tcPr marL="68580" marR="68580" marT="0" marB="0"/>
                </a:tc>
              </a:tr>
              <a:tr h="3872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Станько Наталія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 олімпіада з фізики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Ситник С.П.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152400"/>
          </a:xfrm>
        </p:spPr>
        <p:txBody>
          <a:bodyPr/>
          <a:lstStyle/>
          <a:p>
            <a:pPr algn="ctr"/>
            <a:endParaRPr lang="ru-RU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1" y="304799"/>
          <a:ext cx="8153398" cy="684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385"/>
                <a:gridCol w="596128"/>
                <a:gridCol w="2160965"/>
                <a:gridCol w="1398121"/>
                <a:gridCol w="1066800"/>
                <a:gridCol w="1142999"/>
              </a:tblGrid>
              <a:tr h="1314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Прізвище, ім’я, по-батькові учня (призера, переможця конкурсу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Клас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Назва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(олімпіади, турніру)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Рівень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(районний, обласний, всеукраїнський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міжнародний)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Зайняте місце (якщо місце командне - з позначкою «К»)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/>
                          <a:ea typeface="Times New Roman"/>
                        </a:rPr>
                        <a:t>Прізвище</a:t>
                      </a: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52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Новосад Лариса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   Районний етап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обласного конкурсу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 «Славетні імена України-201</a:t>
                      </a:r>
                      <a:r>
                        <a:rPr lang="ru-RU" sz="12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uk-UA" sz="1200">
                          <a:latin typeface="Times New Roman"/>
                          <a:ea typeface="Times New Roman"/>
                        </a:rPr>
                        <a:t>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«Ярослава Стецько</a:t>
                      </a:r>
                      <a:r>
                        <a:rPr lang="uk-UA" sz="1200" i="1">
                          <a:latin typeface="Times New Roman"/>
                          <a:ea typeface="Times New Roman"/>
                        </a:rPr>
                        <a:t>»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Романчук М.А.</a:t>
                      </a:r>
                    </a:p>
                  </a:txBody>
                  <a:tcPr marL="68580" marR="68580" marT="0" marB="0"/>
                </a:tc>
              </a:tr>
              <a:tr h="5611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Скиба Ірина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етап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 «Об’єднаймося ж, брати мої»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 «Література»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Всеукраїнський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Харук М.О.</a:t>
                      </a:r>
                    </a:p>
                  </a:txBody>
                  <a:tcPr marL="68580" marR="68580" marT="0" marB="0"/>
                </a:tc>
              </a:tr>
              <a:tr h="876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Бицький Володимир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етап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 «Об’єднаймося ж, брати мої»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 «Образотворче мистецтво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Всеукраїнський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Полянчук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С.О.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Бак Н.В.</a:t>
                      </a:r>
                    </a:p>
                  </a:txBody>
                  <a:tcPr marL="68580" marR="68580" marT="0" marB="0"/>
                </a:tc>
              </a:tr>
              <a:tr h="876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Команда школи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Змагання з Чотириборства «Дружба»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окружний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Масевич В.М.</a:t>
                      </a:r>
                    </a:p>
                  </a:txBody>
                  <a:tcPr marL="68580" marR="68580" marT="0" marB="0"/>
                </a:tc>
              </a:tr>
              <a:tr h="5611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Команда школи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Турнір з футзалу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пам’яті Дробиняка Ярослава Олексійов.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окружний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Масевич В.М.</a:t>
                      </a:r>
                    </a:p>
                  </a:txBody>
                  <a:tcPr marL="68580" marR="68580" marT="0" marB="0"/>
                </a:tc>
              </a:tr>
              <a:tr h="553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Сагайдак Анна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 олімпіада з математики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Бак Н.В.</a:t>
                      </a:r>
                    </a:p>
                  </a:txBody>
                  <a:tcPr marL="68580" marR="68580" marT="0" marB="0"/>
                </a:tc>
              </a:tr>
              <a:tr h="7481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Котюк Олексій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 виставка-конкурс «»Техніка майбутнього»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«Малюнок та макет»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Бак Н.В.</a:t>
                      </a:r>
                    </a:p>
                  </a:txBody>
                  <a:tcPr marL="68580" marR="68580" marT="0" marB="0"/>
                </a:tc>
              </a:tr>
              <a:tr h="421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152400"/>
          </a:xfrm>
        </p:spPr>
        <p:txBody>
          <a:bodyPr/>
          <a:lstStyle/>
          <a:p>
            <a:pPr algn="ctr"/>
            <a:endParaRPr lang="ru-RU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1" y="304799"/>
          <a:ext cx="8153398" cy="6547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385"/>
                <a:gridCol w="596128"/>
                <a:gridCol w="2160965"/>
                <a:gridCol w="1398121"/>
                <a:gridCol w="1066800"/>
                <a:gridCol w="1142999"/>
              </a:tblGrid>
              <a:tr h="1178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Прізвище, ім’я, по-батькові учня (призера, переможця конкурсу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Клас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Назва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(олімпіади, турніру)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Рівень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(районний, обласний, всеукраїнський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міжнародний)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Зайняте місце (якщо місце командне - з позначкою «К»)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/>
                          <a:ea typeface="Times New Roman"/>
                        </a:rPr>
                        <a:t>Прізвище</a:t>
                      </a: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82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Бойко Степан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 виставка-конкурс «»Техніка майбутнього»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«Малюнок та макет»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Бак Н.В.</a:t>
                      </a:r>
                    </a:p>
                  </a:txBody>
                  <a:tcPr marL="68580" marR="68580" marT="0" marB="0"/>
                </a:tc>
              </a:tr>
              <a:tr h="6556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Мартинюк Роман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конкурс дитячої фотографії на природничу тематику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«Курйози природи»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Зеленюк Г.Я.</a:t>
                      </a:r>
                    </a:p>
                  </a:txBody>
                  <a:tcPr marL="68580" marR="68580" marT="0" marB="0"/>
                </a:tc>
              </a:tr>
              <a:tr h="7855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Рубаха Роман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конкурс дитячої фотографії на природничу тематику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«Природа в біді»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Зеленюк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Г.Я.</a:t>
                      </a:r>
                    </a:p>
                  </a:txBody>
                  <a:tcPr marL="68580" marR="68580" marT="0" marB="0"/>
                </a:tc>
              </a:tr>
              <a:tr h="8195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Кременець Володимир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конкурс дитячої фотографії на природничу тематику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Номінація «Мальовнича природа»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Зеленюк Г.Я.</a:t>
                      </a:r>
                    </a:p>
                  </a:txBody>
                  <a:tcPr marL="68580" marR="68580" marT="0" marB="0"/>
                </a:tc>
              </a:tr>
              <a:tr h="502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Команда дівчат</a:t>
                      </a: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Окружний турнір з настільного тенісу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окружний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Масевич В.М.</a:t>
                      </a:r>
                    </a:p>
                  </a:txBody>
                  <a:tcPr marL="68580" marR="68580" marT="0" marB="0"/>
                </a:tc>
              </a:tr>
              <a:tr h="4963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Команда школи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конкурс на тему: «Львівщина – наш рідний край»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Станько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О.Л.</a:t>
                      </a:r>
                    </a:p>
                  </a:txBody>
                  <a:tcPr marL="68580" marR="68580" marT="0" marB="0"/>
                </a:tc>
              </a:tr>
              <a:tr h="6705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Потопник Волод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Фінал районного конкурсу «Європа – наш спільний дім»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Станько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О.Л.</a:t>
                      </a:r>
                    </a:p>
                  </a:txBody>
                  <a:tcPr marL="68580" marR="68580" marT="0" marB="0"/>
                </a:tc>
              </a:tr>
              <a:tr h="3774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152400"/>
          </a:xfrm>
        </p:spPr>
        <p:txBody>
          <a:bodyPr/>
          <a:lstStyle/>
          <a:p>
            <a:pPr algn="ctr"/>
            <a:endParaRPr lang="ru-RU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1" y="304799"/>
          <a:ext cx="8153398" cy="6425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385"/>
                <a:gridCol w="596128"/>
                <a:gridCol w="2160965"/>
                <a:gridCol w="1398121"/>
                <a:gridCol w="1066800"/>
                <a:gridCol w="1142999"/>
              </a:tblGrid>
              <a:tr h="1048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Прізвище, ім’я, по-батькові учня (призера, переможця конкурсу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Клас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Назва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(олімпіади, турніру)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Рівень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(районний, обласний, всеукраїнський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міжнародний)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Зайняте місце (якщо місце командне - з позначкою «К»)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/>
                          <a:ea typeface="Times New Roman"/>
                        </a:rPr>
                        <a:t>Прізвище</a:t>
                      </a: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935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Команда школи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Потопник  Володимир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Рубаха Роман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Мартинюк Роман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Станько Наталя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Борис Мар’яна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Панас Наталія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 конкурс «Європа – наш спільний дім»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Станько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О.Л.</a:t>
                      </a:r>
                    </a:p>
                  </a:txBody>
                  <a:tcPr marL="68580" marR="68580" marT="0" marB="0"/>
                </a:tc>
              </a:tr>
              <a:tr h="5833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Потопник Вол.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Фінал районного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«Львівщина – наш рідний край»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Станько О.Л.</a:t>
                      </a:r>
                    </a:p>
                  </a:txBody>
                  <a:tcPr marL="68580" marR="68580" marT="0" marB="0"/>
                </a:tc>
              </a:tr>
              <a:tr h="6988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Потопник Володимир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Чемпіонат районного конкурсу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«Львівщина – наш рідний край»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Станько О.Л.</a:t>
                      </a:r>
                    </a:p>
                  </a:txBody>
                  <a:tcPr marL="68580" marR="68580" marT="0" marB="0"/>
                </a:tc>
              </a:tr>
              <a:tr h="7291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Якімчук Любов 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Степанівна</a:t>
                      </a: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виставка-огляд «Квітковий вернісаж»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у номінації «Кращий вирощений вазон»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районний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Шушко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Н.І.</a:t>
                      </a:r>
                    </a:p>
                  </a:txBody>
                  <a:tcPr marL="68580" marR="68580" marT="0" marB="0"/>
                </a:tc>
              </a:tr>
              <a:tr h="4474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15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65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57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0"/>
            <a:ext cx="6553200" cy="1425575"/>
          </a:xfrm>
        </p:spPr>
        <p:txBody>
          <a:bodyPr/>
          <a:lstStyle/>
          <a:p>
            <a:pPr algn="ctr" eaLnBrk="1" hangingPunct="1"/>
            <a:r>
              <a:rPr lang="uk-UA" smtClean="0"/>
              <a:t>Науково- методична проблема школи на 2013-2014 н.р.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uk-UA" smtClean="0"/>
              <a:t>    </a:t>
            </a:r>
            <a:r>
              <a:rPr lang="uk-UA" sz="3600" b="1" i="1" smtClean="0"/>
              <a:t>Виявлення і розвиток здібностей кожного учня, формування духовно багатої, вільної, фізично здорової, творчо мислячої особистості</a:t>
            </a:r>
          </a:p>
        </p:txBody>
      </p:sp>
      <p:pic>
        <p:nvPicPr>
          <p:cNvPr id="12292" name="Picture 4" descr="j02176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953000"/>
            <a:ext cx="174783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914400"/>
            <a:ext cx="6553200" cy="1066800"/>
          </a:xfrm>
        </p:spPr>
        <p:txBody>
          <a:bodyPr/>
          <a:lstStyle/>
          <a:p>
            <a:pPr algn="ctr" eaLnBrk="1" hangingPunct="1"/>
            <a:r>
              <a:rPr lang="uk-UA" b="1" smtClean="0"/>
              <a:t>Пам'ятаймо!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492375"/>
            <a:ext cx="8134350" cy="39592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mtClean="0"/>
              <a:t>  Щоб дійти до мети – треба перш за  все йти</a:t>
            </a:r>
          </a:p>
          <a:p>
            <a:pPr algn="r" eaLnBrk="1" hangingPunct="1">
              <a:buFontTx/>
              <a:buNone/>
            </a:pPr>
            <a:r>
              <a:rPr lang="uk-UA" smtClean="0"/>
              <a:t>                      </a:t>
            </a:r>
          </a:p>
          <a:p>
            <a:pPr algn="r" eaLnBrk="1" hangingPunct="1">
              <a:buFontTx/>
              <a:buNone/>
            </a:pPr>
            <a:r>
              <a:rPr lang="uk-UA" smtClean="0"/>
              <a:t>    </a:t>
            </a:r>
            <a:r>
              <a:rPr lang="uk-UA" b="1" smtClean="0"/>
              <a:t>Оноре де Бальзак</a:t>
            </a:r>
          </a:p>
          <a:p>
            <a:pPr algn="ctr" eaLnBrk="1" hangingPunct="1">
              <a:buFontTx/>
              <a:buNone/>
            </a:pPr>
            <a:endParaRPr lang="uk-UA" smtClean="0"/>
          </a:p>
          <a:p>
            <a:pPr algn="ctr" eaLnBrk="1" hangingPunct="1">
              <a:buFontTx/>
              <a:buNone/>
            </a:pPr>
            <a:r>
              <a:rPr lang="uk-UA" smtClean="0"/>
              <a:t>  Єдиний шлях, який веде до успіху - це діяльність </a:t>
            </a:r>
            <a:br>
              <a:rPr lang="uk-UA" smtClean="0"/>
            </a:br>
            <a:r>
              <a:rPr lang="uk-UA" b="1" smtClean="0"/>
              <a:t>                      </a:t>
            </a:r>
          </a:p>
          <a:p>
            <a:pPr algn="r" eaLnBrk="1" hangingPunct="1">
              <a:buFontTx/>
              <a:buNone/>
            </a:pPr>
            <a:r>
              <a:rPr lang="uk-UA" b="1" smtClean="0"/>
              <a:t>  Григорій Сковорода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smtClean="0"/>
              <a:t>Основні напрямки реалізації:</a:t>
            </a:r>
            <a:br>
              <a:rPr lang="uk-UA" sz="4000" smtClean="0"/>
            </a:br>
            <a:endParaRPr lang="uk-UA" sz="400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uk-UA" sz="2200" smtClean="0"/>
              <a:t>забезпечення теоретичної та психологічної готовності педагогів до впровадження наукових ідей, концепцій, сучасних новітніх технологій;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uk-UA" sz="2200" smtClean="0"/>
              <a:t>створення умов та прищеплення інтересу до самоосвіти;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uk-UA" sz="2200" smtClean="0"/>
              <a:t>прищеплення смаку, інтересу і вміння займатися творчою діяльністю;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uk-UA" sz="2200" smtClean="0"/>
              <a:t>підвищення рівня педагогічних знань, вдосконалення педагогічної техніки;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uk-UA" sz="2200" smtClean="0"/>
              <a:t>формування стійких професійних компетентностей;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uk-UA" sz="2200" smtClean="0"/>
              <a:t>виявлення, узагальнення й поширення передового педагогічного досвіду творчо працюючих вчителів.</a:t>
            </a:r>
            <a:endParaRPr lang="ru-RU" sz="2200" smtClean="0"/>
          </a:p>
          <a:p>
            <a:pPr eaLnBrk="1" hangingPunct="1"/>
            <a:endParaRPr lang="uk-U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uk-UA" sz="4000" b="1" i="1" smtClean="0">
                <a:latin typeface="Engravers MT" pitchFamily="18" charset="0"/>
              </a:rPr>
              <a:t>Методичний кабінет – центр методичної роботи з кадрами</a:t>
            </a:r>
          </a:p>
        </p:txBody>
      </p:sp>
      <p:pic>
        <p:nvPicPr>
          <p:cNvPr id="11267" name="Picture 9" descr="IMG_304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638300"/>
            <a:ext cx="2794000" cy="20955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11" descr="IMG_303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32400" y="1771650"/>
            <a:ext cx="2921000" cy="21907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9" name="Picture 10" descr="IMG_30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98600" y="3733800"/>
            <a:ext cx="3048000" cy="2286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0" name="Picture 12" descr="IMG_453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419600" y="4114800"/>
            <a:ext cx="3124200" cy="23431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01625"/>
            <a:ext cx="7772400" cy="917575"/>
          </a:xfrm>
        </p:spPr>
        <p:txBody>
          <a:bodyPr/>
          <a:lstStyle/>
          <a:p>
            <a:pPr algn="ctr" eaLnBrk="1" hangingPunct="1"/>
            <a:r>
              <a:rPr lang="uk-UA" b="1" i="1" smtClean="0"/>
              <a:t>Ритм роботи кабінету</a:t>
            </a:r>
          </a:p>
        </p:txBody>
      </p:sp>
      <p:pic>
        <p:nvPicPr>
          <p:cNvPr id="101389" name="Picture 13" descr="IMG_453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00200"/>
            <a:ext cx="2921000" cy="219075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1391" name="Picture 15" descr="IMG_454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43400" y="1447800"/>
            <a:ext cx="3276600" cy="245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390" name="Picture 14" descr="IMG_45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817563" y="4044950"/>
            <a:ext cx="3174999" cy="2381250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1392" name="Picture 16" descr="IMG_454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495800" y="4191000"/>
            <a:ext cx="3048000" cy="2286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 descr="072583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5000" y="5867400"/>
            <a:ext cx="593725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uk-UA" sz="2800" b="1" i="1" dirty="0">
                <a:solidFill>
                  <a:srgbClr val="000000"/>
                </a:solidFill>
                <a:latin typeface="Goudy Stout" pitchFamily="18" charset="0"/>
                <a:cs typeface="Arial" charset="0"/>
              </a:rPr>
              <a:t>Засідання методичної ради школи</a:t>
            </a:r>
            <a:endParaRPr lang="uk-UA" sz="2800" i="1" dirty="0">
              <a:solidFill>
                <a:srgbClr val="000000"/>
              </a:solidFill>
              <a:latin typeface="Calibri" charset="-52"/>
              <a:cs typeface="Arial" charset="0"/>
            </a:endParaRPr>
          </a:p>
        </p:txBody>
      </p:sp>
      <p:pic>
        <p:nvPicPr>
          <p:cNvPr id="16388" name="Picture 4" descr="IMG_44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9275"/>
            <a:ext cx="75596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asivo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 книжечкою</Template>
  <TotalTime>1142</TotalTime>
  <Words>2265</Words>
  <Application>Microsoft Office PowerPoint</Application>
  <PresentationFormat>Экран (4:3)</PresentationFormat>
  <Paragraphs>562</Paragraphs>
  <Slides>50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 Black</vt:lpstr>
      <vt:lpstr>Arial</vt:lpstr>
      <vt:lpstr>Calibri</vt:lpstr>
      <vt:lpstr>Wingdings</vt:lpstr>
      <vt:lpstr>Engravers MT</vt:lpstr>
      <vt:lpstr>Goudy Stout</vt:lpstr>
      <vt:lpstr>Georgia</vt:lpstr>
      <vt:lpstr>Bookman Old Style</vt:lpstr>
      <vt:lpstr>Ampir Deco</vt:lpstr>
      <vt:lpstr>Times New Roman</vt:lpstr>
      <vt:lpstr>Tahoma</vt:lpstr>
      <vt:lpstr>krasivo</vt:lpstr>
      <vt:lpstr>Компетентнісний підхід в управлінні методичною роботою</vt:lpstr>
      <vt:lpstr>Слайд 2</vt:lpstr>
      <vt:lpstr>Головні завдання системи методичної роботи окреслені в законодавчих та нормативних документах про освіту, а саме: </vt:lpstr>
      <vt:lpstr>Відображення у документах про освіту компетентнісного підходу </vt:lpstr>
      <vt:lpstr>Науково- методична проблема школи на 2013-2014 н.р.</vt:lpstr>
      <vt:lpstr>Основні напрямки реалізації: </vt:lpstr>
      <vt:lpstr>Методичний кабінет – центр методичної роботи з кадрами</vt:lpstr>
      <vt:lpstr>Ритм роботи кабінету</vt:lpstr>
      <vt:lpstr>Слайд 9</vt:lpstr>
      <vt:lpstr>Методичний кабінет-центр підвищення професійної компетентності педагогів</vt:lpstr>
      <vt:lpstr>Професійно-особистісна зрілість учителя</vt:lpstr>
      <vt:lpstr>Компетентний учитель</vt:lpstr>
      <vt:lpstr>Атестація вчителя – крок до Евересту</vt:lpstr>
      <vt:lpstr>Модель методичної роботи</vt:lpstr>
      <vt:lpstr>Члени МО вчителів гуманітарного циклу</vt:lpstr>
      <vt:lpstr>Слайд 16</vt:lpstr>
      <vt:lpstr>Головні показники науково-методичної роботи</vt:lpstr>
      <vt:lpstr>Вивчення , узагальнення та впровадження передового педагогічного досвіду </vt:lpstr>
      <vt:lpstr>Проведення методичних заходів міжкурсового періоду  </vt:lpstr>
      <vt:lpstr>Місячник молодого вчителя</vt:lpstr>
      <vt:lpstr>Вами пишається школа</vt:lpstr>
      <vt:lpstr>    Майданчик  інновацій </vt:lpstr>
      <vt:lpstr>Видавнича діяльність</vt:lpstr>
      <vt:lpstr>Слайд 24</vt:lpstr>
      <vt:lpstr>Розробка та систематизація науково-методичних матеріалів ( на допомогу вчителям)</vt:lpstr>
      <vt:lpstr>Компетентність  продуктивної творчої діяльності</vt:lpstr>
      <vt:lpstr>Окружні методичні об'єднання:обмін досвідом</vt:lpstr>
      <vt:lpstr>Окружні методичні об'єднання:обмін досвідом</vt:lpstr>
      <vt:lpstr>Слайд 29</vt:lpstr>
      <vt:lpstr>Слайд 30</vt:lpstr>
      <vt:lpstr>Слайд 31</vt:lpstr>
      <vt:lpstr>Учнівські проекти </vt:lpstr>
      <vt:lpstr>Слайд 33</vt:lpstr>
      <vt:lpstr>Слайд 34</vt:lpstr>
      <vt:lpstr>Слайд 35</vt:lpstr>
      <vt:lpstr>Фольклорна експедиція  “Збір старовинних пісень”</vt:lpstr>
      <vt:lpstr>“Рушники, рушники – то моєї матусі роки”</vt:lpstr>
      <vt:lpstr>Зустріч з Дарою Корній</vt:lpstr>
      <vt:lpstr>Виховання соціальної та полікультурної компетентності</vt:lpstr>
      <vt:lpstr> Каталог науково-дослідних робіт учнів  </vt:lpstr>
      <vt:lpstr>Каталог науково-дослідних робіт учнів  </vt:lpstr>
      <vt:lpstr>Досягнення обдарованих – результат роботи компетентного вчителя</vt:lpstr>
      <vt:lpstr>Слайд 43</vt:lpstr>
      <vt:lpstr>Банк даних результатів роботи з обдарованими дітьми (окружні олімпіади 2013-2014н.р) </vt:lpstr>
      <vt:lpstr>Банк даних результатів роботи з обдарованими дітьми (районні олімпіади 2013-2014н.р) </vt:lpstr>
      <vt:lpstr>Банк даних результатів роботи з обдарованими дітьми  (2012-2013 н.р) </vt:lpstr>
      <vt:lpstr>Слайд 47</vt:lpstr>
      <vt:lpstr>Слайд 48</vt:lpstr>
      <vt:lpstr>Слайд 49</vt:lpstr>
      <vt:lpstr>Пам'ятаймо!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Надійка</dc:creator>
  <cp:lastModifiedBy>Пользователь</cp:lastModifiedBy>
  <cp:revision>66</cp:revision>
  <cp:lastPrinted>1601-01-01T00:00:00Z</cp:lastPrinted>
  <dcterms:created xsi:type="dcterms:W3CDTF">2014-02-09T19:36:40Z</dcterms:created>
  <dcterms:modified xsi:type="dcterms:W3CDTF">2014-11-05T04:19:24Z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